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6" r:id="rId4"/>
    <p:sldId id="275" r:id="rId5"/>
    <p:sldId id="267" r:id="rId6"/>
    <p:sldId id="277" r:id="rId7"/>
    <p:sldId id="278" r:id="rId8"/>
    <p:sldId id="268" r:id="rId9"/>
    <p:sldId id="270" r:id="rId10"/>
    <p:sldId id="27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9FF"/>
    <a:srgbClr val="6600CC"/>
    <a:srgbClr val="6600FF"/>
    <a:srgbClr val="9933FF"/>
    <a:srgbClr val="36003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EB27-AE85-4539-A927-D5124A69AD3F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8640-2745-415D-B1F8-A217F27C46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0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3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1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2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9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4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9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0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 baseline="0"/>
            </a:lvl1pPr>
            <a:extLst/>
          </a:lstStyle>
          <a:p>
            <a:r>
              <a:rPr kumimoji="0" lang="en-US" dirty="0" smtClean="0"/>
              <a:t>Madeira floods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ew logo.png"/>
          <p:cNvPicPr>
            <a:picLocks noChangeAspect="1"/>
          </p:cNvPicPr>
          <p:nvPr userDrawn="1"/>
        </p:nvPicPr>
        <p:blipFill>
          <a:blip r:embed="rId3" cstate="print"/>
          <a:srcRect b="65079"/>
          <a:stretch>
            <a:fillRect/>
          </a:stretch>
        </p:blipFill>
        <p:spPr>
          <a:xfrm>
            <a:off x="142844" y="5929330"/>
            <a:ext cx="2357454" cy="785818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5400000">
            <a:off x="107153" y="-107153"/>
            <a:ext cx="3286124" cy="3500430"/>
          </a:xfrm>
          <a:prstGeom prst="rtTriangl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 rot="18995056">
            <a:off x="128519" y="1487211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Geography</a:t>
            </a:r>
            <a:r>
              <a:rPr lang="en-GB" baseline="0" dirty="0" smtClean="0">
                <a:latin typeface="+mn-lt"/>
              </a:rPr>
              <a:t> in the News</a:t>
            </a:r>
            <a:endParaRPr lang="en-GB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2/20/2018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 descr="C:\Users\jamiemac10\AppData\Local\Microsoft\Windows\Temporary Internet Files\Content.IE5\AGH5QJLK\MCj0442122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6500826" y="0"/>
            <a:ext cx="857256" cy="851464"/>
          </a:xfrm>
          <a:prstGeom prst="rect">
            <a:avLst/>
          </a:prstGeom>
          <a:noFill/>
        </p:spPr>
      </p:pic>
      <p:pic>
        <p:nvPicPr>
          <p:cNvPr id="11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  <p:pic>
        <p:nvPicPr>
          <p:cNvPr id="12" name="Picture 5" descr="C:\Users\jamiemac10\AppData\Local\Microsoft\Windows\Temporary Internet Files\Content.IE5\XR4W3DVW\MCj0442144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 flipH="1">
            <a:off x="5643570" y="0"/>
            <a:ext cx="898518" cy="928670"/>
          </a:xfrm>
          <a:prstGeom prst="rect">
            <a:avLst/>
          </a:prstGeom>
          <a:noFill/>
        </p:spPr>
      </p:pic>
      <p:pic>
        <p:nvPicPr>
          <p:cNvPr id="13" name="Picture 12" descr="New logo.png"/>
          <p:cNvPicPr>
            <a:picLocks noChangeAspect="1"/>
          </p:cNvPicPr>
          <p:nvPr userDrawn="1"/>
        </p:nvPicPr>
        <p:blipFill>
          <a:blip r:embed="rId16" cstate="print"/>
          <a:srcRect b="65079"/>
          <a:stretch>
            <a:fillRect/>
          </a:stretch>
        </p:blipFill>
        <p:spPr>
          <a:xfrm>
            <a:off x="5786446" y="6072182"/>
            <a:ext cx="2357454" cy="785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South wales earthquake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Mt </a:t>
            </a:r>
            <a:r>
              <a:rPr lang="en-GB" sz="2800" dirty="0" err="1" smtClean="0"/>
              <a:t>Merapi</a:t>
            </a:r>
            <a:r>
              <a:rPr lang="en-GB" sz="2800" dirty="0" smtClean="0"/>
              <a:t> images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5301208"/>
            <a:ext cx="3744416" cy="12961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TASK: Describe the photographs. Why are </a:t>
            </a:r>
            <a:r>
              <a:rPr lang="en-GB" dirty="0" err="1" smtClean="0"/>
              <a:t>pyroclastic</a:t>
            </a:r>
            <a:r>
              <a:rPr lang="en-GB" dirty="0" smtClean="0"/>
              <a:t> flows so dangerous?</a:t>
            </a:r>
            <a:endParaRPr lang="en-GB" dirty="0"/>
          </a:p>
        </p:txBody>
      </p:sp>
      <p:pic>
        <p:nvPicPr>
          <p:cNvPr id="6" name="Picture 5" descr="800px-Blethrow_merap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052736"/>
            <a:ext cx="4392488" cy="3294366"/>
          </a:xfrm>
          <a:prstGeom prst="rect">
            <a:avLst/>
          </a:prstGeom>
        </p:spPr>
      </p:pic>
      <p:pic>
        <p:nvPicPr>
          <p:cNvPr id="7" name="Picture 6" descr="800px-Merapi_pyroclastic_flo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24944"/>
            <a:ext cx="3936437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3651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Mt </a:t>
            </a:r>
            <a:r>
              <a:rPr lang="en-GB" dirty="0" err="1" smtClean="0"/>
              <a:t>Merapi</a:t>
            </a:r>
            <a:r>
              <a:rPr lang="en-GB" dirty="0" smtClean="0"/>
              <a:t> from above (NASA)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2048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Pyroclastic</a:t>
            </a:r>
            <a:r>
              <a:rPr lang="en-GB" dirty="0" smtClean="0"/>
              <a:t> flows on Mt </a:t>
            </a:r>
            <a:r>
              <a:rPr lang="en-GB" dirty="0" err="1" smtClean="0"/>
              <a:t>Merapi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285728"/>
            <a:ext cx="51435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Think about the following questions concerning the events in Indonesia: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357158" y="1500174"/>
            <a:ext cx="2571768" cy="178595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did </a:t>
            </a:r>
            <a:r>
              <a:rPr lang="en-GB" dirty="0" err="1" smtClean="0"/>
              <a:t>pyroclastic</a:t>
            </a:r>
            <a:r>
              <a:rPr lang="en-GB" dirty="0" smtClean="0"/>
              <a:t> flows cause more deaths than lava flows?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2357422" y="3357562"/>
            <a:ext cx="2571768" cy="178595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the signs that an eruption could be about to happen?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5286380" y="1643050"/>
            <a:ext cx="2571768" cy="1785950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type of aid will countries send to Indonesia?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5429256" y="4000504"/>
            <a:ext cx="2571768" cy="1785950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is air travel affected by Mt </a:t>
            </a:r>
            <a:r>
              <a:rPr lang="en-GB" dirty="0" err="1" smtClean="0"/>
              <a:t>Merapi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142844" y="4500570"/>
            <a:ext cx="2571768" cy="2000264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is ash so dangerous?</a:t>
            </a:r>
            <a:endParaRPr lang="en-GB" dirty="0"/>
          </a:p>
        </p:txBody>
      </p:sp>
      <p:sp>
        <p:nvSpPr>
          <p:cNvPr id="11" name="Oval Callout 10"/>
          <p:cNvSpPr/>
          <p:nvPr/>
        </p:nvSpPr>
        <p:spPr>
          <a:xfrm>
            <a:off x="3071802" y="1500174"/>
            <a:ext cx="2214578" cy="157163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doesn’t the UK have active volcanoes?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3500430" y="5143512"/>
            <a:ext cx="2295706" cy="14538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do people live so close to active volcanoes?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5929330"/>
            <a:ext cx="5500726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TASK: What do you already know about </a:t>
            </a:r>
            <a:r>
              <a:rPr lang="en-GB" dirty="0" smtClean="0"/>
              <a:t>earthquake</a:t>
            </a:r>
            <a:r>
              <a:rPr lang="en-GB" dirty="0" smtClean="0"/>
              <a:t>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85720" y="142852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Introduction</a:t>
            </a:r>
            <a:endParaRPr lang="en-GB" sz="2800" dirty="0"/>
          </a:p>
        </p:txBody>
      </p:sp>
      <p:pic>
        <p:nvPicPr>
          <p:cNvPr id="1026" name="Picture 2" descr="The 4.4 magnitude quake was felt as far away as Lon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0917"/>
            <a:ext cx="5534794" cy="47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909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Why are there </a:t>
            </a:r>
            <a:r>
              <a:rPr lang="en-GB" sz="2800" dirty="0" smtClean="0"/>
              <a:t>few earthquakes in Wales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8" name="Picture 7" descr="798px-Plates_tect2_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7200800" cy="54141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5733256"/>
            <a:ext cx="4857784" cy="9830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TASK:Using the </a:t>
            </a:r>
            <a:r>
              <a:rPr lang="en-GB" sz="1600" dirty="0" smtClean="0"/>
              <a:t>map </a:t>
            </a:r>
            <a:r>
              <a:rPr lang="en-GB" sz="1600" dirty="0" smtClean="0"/>
              <a:t>locate Wales and suggest a reason why the country receives less siesmic action</a:t>
            </a:r>
            <a:endParaRPr lang="en-GB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909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Why are there volcanoes in Indonesia?</a:t>
            </a:r>
            <a:endParaRPr lang="en-GB" sz="2800" dirty="0"/>
          </a:p>
        </p:txBody>
      </p:sp>
      <p:pic>
        <p:nvPicPr>
          <p:cNvPr id="8" name="Picture 7" descr="798px-Plates_tect2_en.svg.png"/>
          <p:cNvPicPr>
            <a:picLocks noChangeAspect="1"/>
          </p:cNvPicPr>
          <p:nvPr/>
        </p:nvPicPr>
        <p:blipFill>
          <a:blip r:embed="rId3" cstate="print"/>
          <a:srcRect l="1156" t="29260" r="67000" b="28180"/>
          <a:stretch>
            <a:fillRect/>
          </a:stretch>
        </p:blipFill>
        <p:spPr>
          <a:xfrm>
            <a:off x="179512" y="1340768"/>
            <a:ext cx="4944307" cy="49685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92080" y="1124744"/>
            <a:ext cx="2664296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Australian plate (often referred to as Indo- Australian plate) is </a:t>
            </a:r>
            <a:r>
              <a:rPr lang="en-GB" sz="2000" dirty="0" err="1" smtClean="0"/>
              <a:t>subducted</a:t>
            </a:r>
            <a:r>
              <a:rPr lang="en-GB" sz="2000" dirty="0" smtClean="0"/>
              <a:t> beneath the Eurasian plate. This occurs on the southern edge of Java, Sumatra and many other Indonesian Islands. </a:t>
            </a:r>
            <a:endParaRPr lang="en-GB" sz="2000" dirty="0"/>
          </a:p>
        </p:txBody>
      </p:sp>
      <p:sp>
        <p:nvSpPr>
          <p:cNvPr id="6" name="Up Arrow 5"/>
          <p:cNvSpPr/>
          <p:nvPr/>
        </p:nvSpPr>
        <p:spPr>
          <a:xfrm rot="20588839">
            <a:off x="1001166" y="4862773"/>
            <a:ext cx="1152128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9639E-6 L -0.02674 -0.11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Background Information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4941168"/>
            <a:ext cx="547260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</a:t>
            </a:r>
            <a:r>
              <a:rPr lang="en-GB" sz="2000" dirty="0" err="1" smtClean="0"/>
              <a:t>subduction</a:t>
            </a:r>
            <a:r>
              <a:rPr lang="en-GB" sz="2000" dirty="0" smtClean="0"/>
              <a:t> of the Indo- Australian plate leads to the formation of volcanoes such as Mt </a:t>
            </a:r>
            <a:r>
              <a:rPr lang="en-GB" sz="2000" dirty="0" err="1" smtClean="0"/>
              <a:t>Merapi</a:t>
            </a:r>
            <a:r>
              <a:rPr lang="en-GB" sz="2000" dirty="0" smtClean="0"/>
              <a:t>. They are fuelled by the melting of the plate in the mantle.  </a:t>
            </a: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6084168" y="1268760"/>
            <a:ext cx="2016224" cy="28083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TASK: What other types of plate boundary are there?</a:t>
            </a:r>
            <a:endParaRPr lang="en-GB" sz="2400" dirty="0"/>
          </a:p>
        </p:txBody>
      </p:sp>
      <p:pic>
        <p:nvPicPr>
          <p:cNvPr id="7" name="Picture 6" descr="800px-Destructive_plate_marg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5707791" cy="3888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37170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Indo- Australian plate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32849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Eurasian plate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2768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Mt </a:t>
            </a:r>
            <a:r>
              <a:rPr lang="en-GB" dirty="0" err="1" smtClean="0"/>
              <a:t>Merapi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px-Pelean_Eruption-blank_svg.png"/>
          <p:cNvPicPr>
            <a:picLocks noChangeAspect="1"/>
          </p:cNvPicPr>
          <p:nvPr/>
        </p:nvPicPr>
        <p:blipFill>
          <a:blip r:embed="rId3" cstate="print"/>
          <a:srcRect l="7500" b="7499"/>
          <a:stretch>
            <a:fillRect/>
          </a:stretch>
        </p:blipFill>
        <p:spPr>
          <a:xfrm>
            <a:off x="142844" y="1000108"/>
            <a:ext cx="5286372" cy="52864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4282" y="214290"/>
            <a:ext cx="442915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Volcanoes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for next step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857356" y="4786322"/>
            <a:ext cx="1428760" cy="1285884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29256" y="27146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This is the </a:t>
            </a:r>
            <a:r>
              <a:rPr lang="en-GB" sz="2000" dirty="0" smtClean="0">
                <a:solidFill>
                  <a:schemeClr val="accent4"/>
                </a:solidFill>
              </a:rPr>
              <a:t>magma chamber</a:t>
            </a:r>
            <a:r>
              <a:rPr lang="en-GB" sz="2000" dirty="0" smtClean="0"/>
              <a:t>. This is where hot molten rock is stored beneath the Earth.</a:t>
            </a:r>
          </a:p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428860" y="3571876"/>
            <a:ext cx="214346" cy="1214446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429256" y="27146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This is the </a:t>
            </a:r>
            <a:r>
              <a:rPr lang="en-GB" sz="2000" dirty="0" smtClean="0">
                <a:solidFill>
                  <a:schemeClr val="accent4"/>
                </a:solidFill>
              </a:rPr>
              <a:t>main vent</a:t>
            </a:r>
            <a:r>
              <a:rPr lang="en-GB" sz="2000" dirty="0" smtClean="0"/>
              <a:t>. This is main route for magma to the surface.</a:t>
            </a:r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436096" y="27089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Layers of lava and ash </a:t>
            </a:r>
            <a:r>
              <a:rPr lang="en-GB" sz="2000" dirty="0" smtClean="0"/>
              <a:t>build up from historical eruptions.</a:t>
            </a:r>
          </a:p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785918" y="4071942"/>
            <a:ext cx="571504" cy="500066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57488" y="4000504"/>
            <a:ext cx="428628" cy="428628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436096" y="27089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Lava flows</a:t>
            </a:r>
            <a:r>
              <a:rPr lang="en-GB" sz="2000" dirty="0" smtClean="0">
                <a:solidFill>
                  <a:schemeClr val="bg1"/>
                </a:solidFill>
              </a:rPr>
              <a:t>. Lava can be runny and fast flowing or thick and slow flowing.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71868" y="4071942"/>
            <a:ext cx="500066" cy="500066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436096" y="27089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Pyroclastic flows</a:t>
            </a:r>
            <a:r>
              <a:rPr lang="en-GB" sz="2000" dirty="0" smtClean="0"/>
              <a:t> are fast flowing trails of hot rock and steam. They can travel up to 200 kilometres/ hour.</a:t>
            </a:r>
          </a:p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3643306" y="3071810"/>
            <a:ext cx="571504" cy="571504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436096" y="27089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Lava bombs</a:t>
            </a:r>
            <a:r>
              <a:rPr lang="en-GB" sz="2000" dirty="0" smtClean="0"/>
              <a:t> are flung from the volcano during an eruption.</a:t>
            </a:r>
          </a:p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000232" y="1142984"/>
            <a:ext cx="1428760" cy="1285884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436096" y="2708920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Cloud of ash, steam, dust and gas. </a:t>
            </a:r>
            <a:r>
              <a:rPr lang="en-GB" sz="2000" dirty="0" smtClean="0">
                <a:solidFill>
                  <a:schemeClr val="bg1"/>
                </a:solidFill>
              </a:rPr>
              <a:t>This can rain down on the surrounding area.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214290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Types of volcanoes</a:t>
            </a:r>
            <a:endParaRPr lang="en-GB" dirty="0"/>
          </a:p>
        </p:txBody>
      </p:sp>
      <p:pic>
        <p:nvPicPr>
          <p:cNvPr id="8" name="Picture 7" descr="600px-Pelean_Eruption-blank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5214974" cy="52149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57818" y="1500174"/>
            <a:ext cx="235745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a </a:t>
            </a:r>
            <a:r>
              <a:rPr lang="en-GB" dirty="0" smtClean="0">
                <a:solidFill>
                  <a:schemeClr val="accent4"/>
                </a:solidFill>
              </a:rPr>
              <a:t>lava volcano</a:t>
            </a:r>
            <a:r>
              <a:rPr lang="en-GB" dirty="0" smtClean="0"/>
              <a:t>. The lava is thick and slow flowing here. This type of lava can be explosive.  </a:t>
            </a:r>
            <a:endParaRPr lang="en-GB" dirty="0"/>
          </a:p>
        </p:txBody>
      </p:sp>
      <p:pic>
        <p:nvPicPr>
          <p:cNvPr id="10" name="Picture 9" descr="600px-Hawaiian_Eruption-blank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500042"/>
            <a:ext cx="5715008" cy="5715008"/>
          </a:xfrm>
          <a:prstGeom prst="rect">
            <a:avLst/>
          </a:prstGeom>
        </p:spPr>
      </p:pic>
      <p:pic>
        <p:nvPicPr>
          <p:cNvPr id="11" name="Picture 10" descr="600px-Plinian_Eruption-blank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28670"/>
            <a:ext cx="5715000" cy="5715000"/>
          </a:xfrm>
          <a:prstGeom prst="rect">
            <a:avLst/>
          </a:prstGeom>
        </p:spPr>
      </p:pic>
      <p:pic>
        <p:nvPicPr>
          <p:cNvPr id="12" name="Picture 11" descr="600px-Surtseyan_Eruption-blank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28670"/>
            <a:ext cx="5715000" cy="5715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357818" y="1500174"/>
            <a:ext cx="235745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a </a:t>
            </a:r>
            <a:r>
              <a:rPr lang="en-GB" dirty="0" smtClean="0">
                <a:solidFill>
                  <a:schemeClr val="accent4"/>
                </a:solidFill>
              </a:rPr>
              <a:t>lava volcano</a:t>
            </a:r>
            <a:r>
              <a:rPr lang="en-GB" dirty="0" smtClean="0">
                <a:solidFill>
                  <a:schemeClr val="bg1"/>
                </a:solidFill>
              </a:rPr>
              <a:t>, but with fast flowing</a:t>
            </a:r>
            <a:r>
              <a:rPr lang="en-GB" dirty="0" smtClean="0"/>
              <a:t> lava. The volcano has much shallower sides as a result.  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357818" y="1500174"/>
            <a:ext cx="235745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an </a:t>
            </a:r>
            <a:r>
              <a:rPr lang="en-GB" dirty="0" smtClean="0">
                <a:solidFill>
                  <a:schemeClr val="accent4"/>
                </a:solidFill>
              </a:rPr>
              <a:t>ash volcano</a:t>
            </a:r>
            <a:r>
              <a:rPr lang="en-GB" dirty="0" smtClean="0"/>
              <a:t>. Ash volcanoes generally have a distinctive crater and steep sides. 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357818" y="1500174"/>
            <a:ext cx="235745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Volcanoes can also occur </a:t>
            </a:r>
            <a:r>
              <a:rPr lang="en-GB" dirty="0" smtClean="0">
                <a:solidFill>
                  <a:schemeClr val="accent4"/>
                </a:solidFill>
              </a:rPr>
              <a:t>under the sea</a:t>
            </a:r>
            <a:r>
              <a:rPr lang="en-GB" dirty="0" smtClean="0"/>
              <a:t> where cooling occurs much more quickly. 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Mt </a:t>
            </a:r>
            <a:r>
              <a:rPr lang="en-GB" sz="2800" dirty="0" err="1" smtClean="0"/>
              <a:t>Merapi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79513" y="4869160"/>
            <a:ext cx="54726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Mt </a:t>
            </a:r>
            <a:r>
              <a:rPr lang="en-GB" sz="2000" dirty="0" err="1" smtClean="0"/>
              <a:t>Merapi</a:t>
            </a:r>
            <a:r>
              <a:rPr lang="en-GB" sz="2000" dirty="0" smtClean="0"/>
              <a:t> is a </a:t>
            </a:r>
            <a:r>
              <a:rPr lang="en-GB" sz="2000" dirty="0" err="1" smtClean="0"/>
              <a:t>stratovolcano</a:t>
            </a:r>
            <a:r>
              <a:rPr lang="en-GB" sz="2000" dirty="0" smtClean="0"/>
              <a:t>  located on the island of Java in Indonesia. It has erupted frequently since the 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 and is the most active volcano in Indonesia.</a:t>
            </a: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724128" y="4869160"/>
            <a:ext cx="2376264" cy="10801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TASK: Describe its appearance?</a:t>
            </a:r>
            <a:endParaRPr lang="en-GB" dirty="0"/>
          </a:p>
        </p:txBody>
      </p:sp>
      <p:pic>
        <p:nvPicPr>
          <p:cNvPr id="6" name="Picture 5" descr="800px-Blethrow_merap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7368427" cy="37947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42852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Events of 2010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1052736"/>
            <a:ext cx="78488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/>
                </a:solidFill>
              </a:rPr>
              <a:t>Early October 2010:</a:t>
            </a:r>
            <a:r>
              <a:rPr lang="en-GB" sz="2400" dirty="0" smtClean="0"/>
              <a:t> Increased seismicity, lava dome inflation and lava flows are observed. 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79512" y="5877272"/>
            <a:ext cx="5328592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TASK: How do you think volcanoes are monitored?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2276872"/>
            <a:ext cx="78488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/>
                </a:solidFill>
              </a:rPr>
              <a:t>Late October 2010:</a:t>
            </a:r>
            <a:r>
              <a:rPr lang="en-GB" sz="2400" dirty="0" smtClean="0"/>
              <a:t> Lava and ash eruptions occur, affecting towns nearby. Ash fall is particularly destructive with residents fleeing the area.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79512" y="3501008"/>
            <a:ext cx="78488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/>
                </a:solidFill>
              </a:rPr>
              <a:t>Early November 2010: </a:t>
            </a:r>
            <a:r>
              <a:rPr lang="en-GB" sz="2400" dirty="0" smtClean="0"/>
              <a:t>Huge clouds of ash and gas are thrown 5000m into the air, causing evacuation to at least 15km from the volcano. 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79512" y="4725144"/>
            <a:ext cx="78488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/>
                </a:solidFill>
              </a:rPr>
              <a:t>Summary: </a:t>
            </a:r>
            <a:r>
              <a:rPr lang="en-GB" sz="2400" dirty="0" smtClean="0"/>
              <a:t>At least 122 people are reported to have died, with tens of thousands affected. Air travel is left in chaos due to ash cloud.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983</TotalTime>
  <Words>594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Trebuchet MS</vt:lpstr>
      <vt:lpstr>Wingdings</vt:lpstr>
      <vt:lpstr>Wingdings 2</vt:lpstr>
      <vt:lpstr>Opulent</vt:lpstr>
      <vt:lpstr>South wales earthquake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Merapi</dc:title>
  <dc:creator>jamiemac10</dc:creator>
  <cp:lastModifiedBy>Philip Noble</cp:lastModifiedBy>
  <cp:revision>147</cp:revision>
  <dcterms:created xsi:type="dcterms:W3CDTF">2009-07-24T12:37:30Z</dcterms:created>
  <dcterms:modified xsi:type="dcterms:W3CDTF">2018-02-20T15:22:34Z</dcterms:modified>
</cp:coreProperties>
</file>